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3"/>
  </p:notesMasterIdLst>
  <p:handoutMasterIdLst>
    <p:handoutMasterId r:id="rId14"/>
  </p:handoutMasterIdLst>
  <p:sldIdLst>
    <p:sldId id="256" r:id="rId5"/>
    <p:sldId id="259" r:id="rId6"/>
    <p:sldId id="264" r:id="rId7"/>
    <p:sldId id="265" r:id="rId8"/>
    <p:sldId id="266" r:id="rId9"/>
    <p:sldId id="263" r:id="rId10"/>
    <p:sldId id="261"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104" d="100"/>
          <a:sy n="104" d="100"/>
        </p:scale>
        <p:origin x="144" y="2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4/17/2022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750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118712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6795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89201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4/17/2022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4/17/2022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Agile Presentation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Hillary Loyd</a:t>
            </a:r>
          </a:p>
        </p:txBody>
      </p:sp>
    </p:spTree>
    <p:extLst>
      <p:ext uri="{BB962C8B-B14F-4D97-AF65-F5344CB8AC3E}">
        <p14:creationId xmlns:p14="http://schemas.microsoft.com/office/powerpoint/2010/main" val="148770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White and black robot hands">
            <a:extLst>
              <a:ext uri="{FF2B5EF4-FFF2-40B4-BE49-F238E27FC236}">
                <a16:creationId xmlns:a16="http://schemas.microsoft.com/office/drawing/2014/main" id="{EA70616B-E344-4856-8DF9-707C26236613}"/>
              </a:ext>
            </a:extLst>
          </p:cNvPr>
          <p:cNvPicPr>
            <a:picLocks noChangeAspect="1"/>
          </p:cNvPicPr>
          <p:nvPr/>
        </p:nvPicPr>
        <p:blipFill>
          <a:blip r:embed="rId3"/>
          <a:srcRect l="2" r="2"/>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Scrum Master</a:t>
            </a:r>
          </a:p>
        </p:txBody>
      </p:sp>
      <p:sp>
        <p:nvSpPr>
          <p:cNvPr id="4" name="Content Placeholder 3">
            <a:extLst>
              <a:ext uri="{FF2B5EF4-FFF2-40B4-BE49-F238E27FC236}">
                <a16:creationId xmlns:a16="http://schemas.microsoft.com/office/drawing/2014/main" id="{DB5FE568-8D31-451D-8804-2D247E033264}"/>
              </a:ext>
            </a:extLst>
          </p:cNvPr>
          <p:cNvSpPr>
            <a:spLocks noGrp="1"/>
          </p:cNvSpPr>
          <p:nvPr>
            <p:ph idx="1"/>
          </p:nvPr>
        </p:nvSpPr>
        <p:spPr>
          <a:xfrm>
            <a:off x="581193" y="2180496"/>
            <a:ext cx="7084990" cy="3678303"/>
          </a:xfrm>
        </p:spPr>
        <p:txBody>
          <a:bodyPr/>
          <a:lstStyle/>
          <a:p>
            <a:r>
              <a:rPr lang="en-US" dirty="0">
                <a:solidFill>
                  <a:schemeClr val="bg1"/>
                </a:solidFill>
                <a:latin typeface="Times New Roman" panose="02020603050405020304" pitchFamily="18" charset="0"/>
                <a:ea typeface="Arial" panose="020B0604020202020204" pitchFamily="34" charset="0"/>
              </a:rPr>
              <a:t>R</a:t>
            </a:r>
            <a:r>
              <a:rPr lang="en-US" sz="1800" dirty="0">
                <a:solidFill>
                  <a:schemeClr val="bg1"/>
                </a:solidFill>
                <a:effectLst/>
                <a:latin typeface="Times New Roman" panose="02020603050405020304" pitchFamily="18" charset="0"/>
                <a:ea typeface="Arial" panose="020B0604020202020204" pitchFamily="34" charset="0"/>
              </a:rPr>
              <a:t>esponsible for establishing rules and the schedules for the team.</a:t>
            </a:r>
          </a:p>
          <a:p>
            <a:r>
              <a:rPr lang="en-US" sz="1800" dirty="0">
                <a:solidFill>
                  <a:schemeClr val="bg1"/>
                </a:solidFill>
                <a:effectLst/>
                <a:latin typeface="Times New Roman" panose="02020603050405020304" pitchFamily="18" charset="0"/>
                <a:ea typeface="Arial" panose="020B0604020202020204" pitchFamily="34" charset="0"/>
              </a:rPr>
              <a:t>oversees the daily meetings where each member of the team learns what has been done, the current progress and the future of the project</a:t>
            </a:r>
            <a:r>
              <a:rPr lang="en-US" dirty="0">
                <a:solidFill>
                  <a:schemeClr val="bg1"/>
                </a:solidFill>
                <a:latin typeface="Times New Roman" panose="02020603050405020304" pitchFamily="18" charset="0"/>
                <a:ea typeface="Arial" panose="020B0604020202020204" pitchFamily="34" charset="0"/>
              </a:rPr>
              <a:t>.</a:t>
            </a:r>
          </a:p>
          <a:p>
            <a:r>
              <a:rPr lang="en-US" dirty="0">
                <a:solidFill>
                  <a:schemeClr val="bg1"/>
                </a:solidFill>
              </a:rPr>
              <a:t>Coaches team members.</a:t>
            </a:r>
          </a:p>
          <a:p>
            <a:r>
              <a:rPr lang="en-US" dirty="0">
                <a:solidFill>
                  <a:schemeClr val="bg1"/>
                </a:solidFill>
              </a:rPr>
              <a:t>Assist Product owner with backlog.</a:t>
            </a:r>
          </a:p>
          <a:p>
            <a:r>
              <a:rPr lang="en-US" dirty="0">
                <a:solidFill>
                  <a:schemeClr val="bg1"/>
                </a:solidFill>
              </a:rPr>
              <a:t>Removes roadblocks.</a:t>
            </a:r>
          </a:p>
          <a:p>
            <a:r>
              <a:rPr lang="en-US" dirty="0">
                <a:solidFill>
                  <a:schemeClr val="bg1"/>
                </a:solidFill>
              </a:rPr>
              <a:t>Teaches scrum practices and principles.</a:t>
            </a:r>
          </a:p>
        </p:txBody>
      </p:sp>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Young woman using mobile phone">
            <a:extLst>
              <a:ext uri="{FF2B5EF4-FFF2-40B4-BE49-F238E27FC236}">
                <a16:creationId xmlns:a16="http://schemas.microsoft.com/office/drawing/2014/main" id="{EA70616B-E344-4856-8DF9-707C26236613}"/>
              </a:ext>
            </a:extLst>
          </p:cNvPr>
          <p:cNvPicPr>
            <a:picLocks noChangeAspect="1"/>
          </p:cNvPicPr>
          <p:nvPr/>
        </p:nvPicPr>
        <p:blipFill>
          <a:blip r:embed="rId3"/>
          <a:srcRect t="7812" b="7812"/>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Product Owner</a:t>
            </a:r>
          </a:p>
        </p:txBody>
      </p:sp>
      <p:sp>
        <p:nvSpPr>
          <p:cNvPr id="4" name="Content Placeholder 3">
            <a:extLst>
              <a:ext uri="{FF2B5EF4-FFF2-40B4-BE49-F238E27FC236}">
                <a16:creationId xmlns:a16="http://schemas.microsoft.com/office/drawing/2014/main" id="{DB5FE568-8D31-451D-8804-2D247E033264}"/>
              </a:ext>
            </a:extLst>
          </p:cNvPr>
          <p:cNvSpPr>
            <a:spLocks noGrp="1"/>
          </p:cNvSpPr>
          <p:nvPr>
            <p:ph idx="1"/>
          </p:nvPr>
        </p:nvSpPr>
        <p:spPr>
          <a:xfrm>
            <a:off x="581193" y="2180496"/>
            <a:ext cx="7213600" cy="3678303"/>
          </a:xfrm>
        </p:spPr>
        <p:txBody>
          <a:bodyPr/>
          <a:lstStyle/>
          <a:p>
            <a:r>
              <a:rPr lang="en-US" dirty="0">
                <a:solidFill>
                  <a:schemeClr val="bg1"/>
                </a:solidFill>
              </a:rPr>
              <a:t>Face of the team.</a:t>
            </a:r>
          </a:p>
          <a:p>
            <a:r>
              <a:rPr lang="en-US" dirty="0">
                <a:solidFill>
                  <a:schemeClr val="bg1"/>
                </a:solidFill>
              </a:rPr>
              <a:t>Managing and prioritizing the product backlog,</a:t>
            </a:r>
          </a:p>
          <a:p>
            <a:r>
              <a:rPr lang="en-US" dirty="0">
                <a:solidFill>
                  <a:schemeClr val="bg1"/>
                </a:solidFill>
              </a:rPr>
              <a:t>Constantly is in contact with the client and knowing their needs.</a:t>
            </a:r>
          </a:p>
          <a:p>
            <a:r>
              <a:rPr lang="en-US" dirty="0">
                <a:solidFill>
                  <a:schemeClr val="bg1"/>
                </a:solidFill>
              </a:rPr>
              <a:t>Serving as a liaison between product and development.</a:t>
            </a:r>
          </a:p>
          <a:p>
            <a:r>
              <a:rPr lang="en-US" dirty="0">
                <a:solidFill>
                  <a:schemeClr val="bg1"/>
                </a:solidFill>
              </a:rPr>
              <a:t>Staying accessible to development to answer questions.</a:t>
            </a:r>
          </a:p>
        </p:txBody>
      </p:sp>
    </p:spTree>
    <p:extLst>
      <p:ext uri="{BB962C8B-B14F-4D97-AF65-F5344CB8AC3E}">
        <p14:creationId xmlns:p14="http://schemas.microsoft.com/office/powerpoint/2010/main" val="220843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Boys making a robot">
            <a:extLst>
              <a:ext uri="{FF2B5EF4-FFF2-40B4-BE49-F238E27FC236}">
                <a16:creationId xmlns:a16="http://schemas.microsoft.com/office/drawing/2014/main" id="{EA70616B-E344-4856-8DF9-707C26236613}"/>
              </a:ext>
            </a:extLst>
          </p:cNvPr>
          <p:cNvPicPr>
            <a:picLocks noChangeAspect="1"/>
          </p:cNvPicPr>
          <p:nvPr/>
        </p:nvPicPr>
        <p:blipFill>
          <a:blip r:embed="rId3"/>
          <a:srcRect t="7812" b="7812"/>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Tester</a:t>
            </a:r>
          </a:p>
        </p:txBody>
      </p:sp>
      <p:sp>
        <p:nvSpPr>
          <p:cNvPr id="4" name="Content Placeholder 3">
            <a:extLst>
              <a:ext uri="{FF2B5EF4-FFF2-40B4-BE49-F238E27FC236}">
                <a16:creationId xmlns:a16="http://schemas.microsoft.com/office/drawing/2014/main" id="{DB5FE568-8D31-451D-8804-2D247E033264}"/>
              </a:ext>
            </a:extLst>
          </p:cNvPr>
          <p:cNvSpPr>
            <a:spLocks noGrp="1"/>
          </p:cNvSpPr>
          <p:nvPr>
            <p:ph idx="1"/>
          </p:nvPr>
        </p:nvSpPr>
        <p:spPr>
          <a:xfrm>
            <a:off x="581192" y="2180496"/>
            <a:ext cx="7213601" cy="3678303"/>
          </a:xfrm>
        </p:spPr>
        <p:txBody>
          <a:bodyPr/>
          <a:lstStyle/>
          <a:p>
            <a:r>
              <a:rPr lang="en-US" dirty="0">
                <a:solidFill>
                  <a:schemeClr val="bg1"/>
                </a:solidFill>
              </a:rPr>
              <a:t>Works closely with the developers to provide the continuous support throughout the development stage.</a:t>
            </a:r>
          </a:p>
          <a:p>
            <a:r>
              <a:rPr lang="en-US" dirty="0">
                <a:solidFill>
                  <a:schemeClr val="bg1"/>
                </a:solidFill>
              </a:rPr>
              <a:t>Works closely with the user stories this way they can know what a pass and fail requirement.</a:t>
            </a:r>
          </a:p>
          <a:p>
            <a:r>
              <a:rPr lang="en-US" dirty="0">
                <a:solidFill>
                  <a:schemeClr val="bg1"/>
                </a:solidFill>
              </a:rPr>
              <a:t>Execute and log the tests, evaluate the results and document problems found.</a:t>
            </a:r>
          </a:p>
        </p:txBody>
      </p:sp>
    </p:spTree>
    <p:extLst>
      <p:ext uri="{BB962C8B-B14F-4D97-AF65-F5344CB8AC3E}">
        <p14:creationId xmlns:p14="http://schemas.microsoft.com/office/powerpoint/2010/main" val="196023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High tech research laboratory">
            <a:extLst>
              <a:ext uri="{FF2B5EF4-FFF2-40B4-BE49-F238E27FC236}">
                <a16:creationId xmlns:a16="http://schemas.microsoft.com/office/drawing/2014/main" id="{EA70616B-E344-4856-8DF9-707C26236613}"/>
              </a:ext>
            </a:extLst>
          </p:cNvPr>
          <p:cNvPicPr>
            <a:picLocks noChangeAspect="1"/>
          </p:cNvPicPr>
          <p:nvPr/>
        </p:nvPicPr>
        <p:blipFill>
          <a:blip r:embed="rId3"/>
          <a:srcRect t="12496" b="12496"/>
          <a:stretch/>
        </p:blipFill>
        <p:spPr>
          <a:xfrm>
            <a:off x="20" y="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Developer</a:t>
            </a:r>
          </a:p>
        </p:txBody>
      </p:sp>
      <p:sp>
        <p:nvSpPr>
          <p:cNvPr id="4" name="Content Placeholder 3">
            <a:extLst>
              <a:ext uri="{FF2B5EF4-FFF2-40B4-BE49-F238E27FC236}">
                <a16:creationId xmlns:a16="http://schemas.microsoft.com/office/drawing/2014/main" id="{DB5FE568-8D31-451D-8804-2D247E033264}"/>
              </a:ext>
            </a:extLst>
          </p:cNvPr>
          <p:cNvSpPr>
            <a:spLocks noGrp="1"/>
          </p:cNvSpPr>
          <p:nvPr>
            <p:ph idx="1"/>
          </p:nvPr>
        </p:nvSpPr>
        <p:spPr>
          <a:xfrm>
            <a:off x="581193" y="2180496"/>
            <a:ext cx="7360540" cy="3678303"/>
          </a:xfrm>
        </p:spPr>
        <p:txBody>
          <a:bodyPr/>
          <a:lstStyle/>
          <a:p>
            <a:r>
              <a:rPr lang="en-US" dirty="0">
                <a:solidFill>
                  <a:schemeClr val="bg1"/>
                </a:solidFill>
                <a:ea typeface="Arial" panose="020B0604020202020204" pitchFamily="34" charset="0"/>
              </a:rPr>
              <a:t>C</a:t>
            </a:r>
            <a:r>
              <a:rPr lang="en-US" sz="1800" dirty="0">
                <a:solidFill>
                  <a:schemeClr val="bg1"/>
                </a:solidFill>
                <a:effectLst/>
                <a:ea typeface="Arial" panose="020B0604020202020204" pitchFamily="34" charset="0"/>
              </a:rPr>
              <a:t>ore of the team.</a:t>
            </a:r>
          </a:p>
          <a:p>
            <a:r>
              <a:rPr lang="en-US" sz="1800" dirty="0">
                <a:solidFill>
                  <a:schemeClr val="bg1"/>
                </a:solidFill>
                <a:effectLst/>
                <a:ea typeface="Arial" panose="020B0604020202020204" pitchFamily="34" charset="0"/>
              </a:rPr>
              <a:t>Responsible for developing the requirements of the client.</a:t>
            </a:r>
          </a:p>
          <a:p>
            <a:r>
              <a:rPr lang="en-US" dirty="0">
                <a:solidFill>
                  <a:schemeClr val="bg1"/>
                </a:solidFill>
              </a:rPr>
              <a:t>Building the deliverables and communicating the status of the software project,</a:t>
            </a:r>
          </a:p>
          <a:p>
            <a:r>
              <a:rPr lang="en-US" dirty="0">
                <a:solidFill>
                  <a:schemeClr val="bg1"/>
                </a:solidFill>
              </a:rPr>
              <a:t>Communicate with the Product Owner about the project and sprints.</a:t>
            </a:r>
          </a:p>
          <a:p>
            <a:endParaRPr lang="en-US" dirty="0">
              <a:solidFill>
                <a:schemeClr val="bg1"/>
              </a:solidFill>
            </a:endParaRPr>
          </a:p>
        </p:txBody>
      </p:sp>
    </p:spTree>
    <p:extLst>
      <p:ext uri="{BB962C8B-B14F-4D97-AF65-F5344CB8AC3E}">
        <p14:creationId xmlns:p14="http://schemas.microsoft.com/office/powerpoint/2010/main" val="217472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A20EE-3A4B-4957-84A6-117B78BAF20C}"/>
              </a:ext>
            </a:extLst>
          </p:cNvPr>
          <p:cNvSpPr>
            <a:spLocks noGrp="1"/>
          </p:cNvSpPr>
          <p:nvPr>
            <p:ph type="title"/>
          </p:nvPr>
        </p:nvSpPr>
        <p:spPr>
          <a:xfrm>
            <a:off x="7898513" y="4683721"/>
            <a:ext cx="4740021" cy="1940561"/>
          </a:xfrm>
        </p:spPr>
        <p:txBody>
          <a:bodyPr vert="horz" lIns="91440" tIns="45720" rIns="91440" bIns="45720" rtlCol="0" anchor="ctr">
            <a:normAutofit/>
          </a:bodyPr>
          <a:lstStyle/>
          <a:p>
            <a:r>
              <a:rPr lang="en-US" sz="6000" dirty="0">
                <a:solidFill>
                  <a:schemeClr val="tx2"/>
                </a:solidFill>
              </a:rPr>
              <a:t>SDLC Phases</a:t>
            </a:r>
          </a:p>
        </p:txBody>
      </p:sp>
      <p:sp>
        <p:nvSpPr>
          <p:cNvPr id="18" name="Rectangle 17">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43B17BED-08E5-42F0-90AD-2E056E8978E3}"/>
              </a:ext>
            </a:extLst>
          </p:cNvPr>
          <p:cNvSpPr txBox="1"/>
          <p:nvPr/>
        </p:nvSpPr>
        <p:spPr>
          <a:xfrm>
            <a:off x="446534" y="548640"/>
            <a:ext cx="3698299" cy="563231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Planning – evaluates the terms of the project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Design – outline the details for the overall application, alongside specific aspects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Develop – writes code and build the application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Test – Meets pass or fail requirements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Deploy – Released formally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Review – minimize the issues/defects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Launch – Maintenance of the product.</a:t>
            </a:r>
          </a:p>
        </p:txBody>
      </p:sp>
    </p:spTree>
    <p:extLst>
      <p:ext uri="{BB962C8B-B14F-4D97-AF65-F5344CB8AC3E}">
        <p14:creationId xmlns:p14="http://schemas.microsoft.com/office/powerpoint/2010/main" val="161044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err="1">
                <a:solidFill>
                  <a:srgbClr val="FFFEFF"/>
                </a:solidFill>
              </a:rPr>
              <a:t>WaterFall</a:t>
            </a:r>
            <a:r>
              <a:rPr lang="en-US" dirty="0">
                <a:solidFill>
                  <a:srgbClr val="FFFEFF"/>
                </a:solidFill>
              </a:rPr>
              <a:t> in SNHU TRAVEL PROJECT</a:t>
            </a:r>
          </a:p>
        </p:txBody>
      </p:sp>
      <p:sp>
        <p:nvSpPr>
          <p:cNvPr id="5" name="Content Placeholder 4">
            <a:extLst>
              <a:ext uri="{FF2B5EF4-FFF2-40B4-BE49-F238E27FC236}">
                <a16:creationId xmlns:a16="http://schemas.microsoft.com/office/drawing/2014/main" id="{FC2BCCF8-300C-4CE5-B48B-C298EE0EBED1}"/>
              </a:ext>
            </a:extLst>
          </p:cNvPr>
          <p:cNvSpPr>
            <a:spLocks noGrp="1"/>
          </p:cNvSpPr>
          <p:nvPr>
            <p:ph idx="1"/>
          </p:nvPr>
        </p:nvSpPr>
        <p:spPr>
          <a:xfrm>
            <a:off x="578439" y="893830"/>
            <a:ext cx="7235525" cy="3678303"/>
          </a:xfrm>
        </p:spPr>
        <p:txBody>
          <a:bodyPr/>
          <a:lstStyle/>
          <a:p>
            <a:r>
              <a:rPr lang="en-US" dirty="0">
                <a:solidFill>
                  <a:schemeClr val="tx1">
                    <a:lumMod val="95000"/>
                    <a:lumOff val="5000"/>
                  </a:schemeClr>
                </a:solidFill>
              </a:rPr>
              <a:t>The process in a waterfall method for the SNHU Travel Project would have been very different. The waterfall method only allows for change to happen after the deployment of the software. In this case with the change that was made on which vacations to target, the whole project would have had to been started over.  As this change would have changed the whole project and the waterfall method does not allow for that change to happen within the development stage.</a:t>
            </a:r>
          </a:p>
        </p:txBody>
      </p:sp>
    </p:spTree>
    <p:extLst>
      <p:ext uri="{BB962C8B-B14F-4D97-AF65-F5344CB8AC3E}">
        <p14:creationId xmlns:p14="http://schemas.microsoft.com/office/powerpoint/2010/main" val="170334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Waterfall vs Agile</a:t>
            </a:r>
          </a:p>
        </p:txBody>
      </p:sp>
      <p:sp>
        <p:nvSpPr>
          <p:cNvPr id="5" name="Content Placeholder 4">
            <a:extLst>
              <a:ext uri="{FF2B5EF4-FFF2-40B4-BE49-F238E27FC236}">
                <a16:creationId xmlns:a16="http://schemas.microsoft.com/office/drawing/2014/main" id="{FC2BCCF8-300C-4CE5-B48B-C298EE0EBED1}"/>
              </a:ext>
            </a:extLst>
          </p:cNvPr>
          <p:cNvSpPr>
            <a:spLocks noGrp="1"/>
          </p:cNvSpPr>
          <p:nvPr>
            <p:ph idx="1"/>
          </p:nvPr>
        </p:nvSpPr>
        <p:spPr>
          <a:xfrm>
            <a:off x="7416799" y="844122"/>
            <a:ext cx="4572001" cy="3678303"/>
          </a:xfrm>
        </p:spPr>
        <p:txBody>
          <a:bodyPr/>
          <a:lstStyle/>
          <a:p>
            <a:r>
              <a:rPr lang="en-US" dirty="0"/>
              <a:t>Factors that I would consider when choosing the agile to waterfall method would be how strict the requirements, processes, product owner involvement, nature of the project and the timeline.  All of these play in as factors when choosing the right method. For something the </a:t>
            </a:r>
            <a:r>
              <a:rPr lang="en-US" dirty="0" err="1"/>
              <a:t>the</a:t>
            </a:r>
            <a:r>
              <a:rPr lang="en-US" dirty="0"/>
              <a:t> SNHU Travel Project the agile method is the best to complete this project.</a:t>
            </a:r>
          </a:p>
        </p:txBody>
      </p:sp>
    </p:spTree>
    <p:extLst>
      <p:ext uri="{BB962C8B-B14F-4D97-AF65-F5344CB8AC3E}">
        <p14:creationId xmlns:p14="http://schemas.microsoft.com/office/powerpoint/2010/main" val="118615025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42</TotalTime>
  <Words>411</Words>
  <Application>Microsoft Office PowerPoint</Application>
  <PresentationFormat>Widescreen</PresentationFormat>
  <Paragraphs>49</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Times New Roman</vt:lpstr>
      <vt:lpstr>Wingdings 2</vt:lpstr>
      <vt:lpstr>Dividend</vt:lpstr>
      <vt:lpstr>Agile Presentation</vt:lpstr>
      <vt:lpstr>Scrum Master</vt:lpstr>
      <vt:lpstr>Product Owner</vt:lpstr>
      <vt:lpstr>Tester</vt:lpstr>
      <vt:lpstr>Developer</vt:lpstr>
      <vt:lpstr>SDLC Phases</vt:lpstr>
      <vt:lpstr>WaterFall in SNHU TRAVEL PROJECT</vt:lpstr>
      <vt:lpstr>Waterfall vs Agile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dc:title>
  <dc:creator>Hillary Loyd</dc:creator>
  <cp:lastModifiedBy>Hillary Loyd</cp:lastModifiedBy>
  <cp:revision>1</cp:revision>
  <dcterms:created xsi:type="dcterms:W3CDTF">2022-04-18T06:07:09Z</dcterms:created>
  <dcterms:modified xsi:type="dcterms:W3CDTF">2022-04-18T06:49:13Z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